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2"/>
  </p:notesMasterIdLst>
  <p:handoutMasterIdLst>
    <p:handoutMasterId r:id="rId13"/>
  </p:handoutMasterIdLst>
  <p:sldIdLst>
    <p:sldId id="353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B000472-CAA5-4379-A368-D84E4E6FB97F}">
          <p14:sldIdLst>
            <p14:sldId id="353"/>
          </p14:sldIdLst>
        </p14:section>
        <p14:section name="未命名的章節" id="{209E5639-39EE-4EDA-8E0E-A7BCE8ABB58F}">
          <p14:sldIdLst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CC6600"/>
    <a:srgbClr val="66FF33"/>
    <a:srgbClr val="EBEBFF"/>
    <a:srgbClr val="E7E7FF"/>
    <a:srgbClr val="E1E1FF"/>
    <a:srgbClr val="CCCCF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9859" autoAdjust="0"/>
  </p:normalViewPr>
  <p:slideViewPr>
    <p:cSldViewPr>
      <p:cViewPr varScale="1">
        <p:scale>
          <a:sx n="91" d="100"/>
          <a:sy n="91" d="100"/>
        </p:scale>
        <p:origin x="19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2017/2/15</a:t>
            </a:fld>
            <a:endParaRPr lang="en-US" altLang="zh-TW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3100" y="508000"/>
            <a:ext cx="3397250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>
                <a:ea typeface="新細明體" charset="-120"/>
              </a:rPr>
              <a:t>使用 </a:t>
            </a:r>
            <a:r>
              <a:rPr lang="en-US" altLang="zh-TW" dirty="0" err="1">
                <a:ea typeface="新細明體" charset="-120"/>
              </a:rPr>
              <a:t>SDN</a:t>
            </a:r>
            <a:r>
              <a:rPr lang="zh-TW" altLang="en-US" dirty="0">
                <a:ea typeface="新細明體" charset="-120"/>
              </a:rPr>
              <a:t> 管理移動裝置在多個區域網路之間的連線</a:t>
            </a: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527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Mobile IP </a:t>
            </a:r>
            <a:r>
              <a:rPr lang="zh-TW" altLang="en-US" dirty="0"/>
              <a:t>是一個讓 </a:t>
            </a:r>
            <a:r>
              <a:rPr lang="en-US" altLang="zh-TW" dirty="0"/>
              <a:t>Mobile</a:t>
            </a:r>
            <a:r>
              <a:rPr lang="zh-TW" altLang="en-US" dirty="0"/>
              <a:t> </a:t>
            </a:r>
            <a:r>
              <a:rPr lang="en-US" altLang="zh-TW" dirty="0"/>
              <a:t>device</a:t>
            </a:r>
            <a:r>
              <a:rPr lang="zh-TW" altLang="en-US" dirty="0"/>
              <a:t> 可以和 </a:t>
            </a:r>
            <a:r>
              <a:rPr lang="en-US" altLang="zh-TW" dirty="0"/>
              <a:t>Service </a:t>
            </a:r>
            <a:r>
              <a:rPr lang="zh-TW" altLang="en-US" dirty="0"/>
              <a:t>保持連線的一個協定。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當 </a:t>
            </a:r>
            <a:r>
              <a:rPr lang="en-US" altLang="zh-TW" dirty="0"/>
              <a:t>Mobile</a:t>
            </a:r>
            <a:r>
              <a:rPr lang="zh-TW" altLang="en-US" dirty="0"/>
              <a:t> </a:t>
            </a:r>
            <a:r>
              <a:rPr lang="en-US" altLang="zh-TW" dirty="0"/>
              <a:t>device</a:t>
            </a:r>
            <a:r>
              <a:rPr lang="zh-TW" altLang="en-US" dirty="0"/>
              <a:t> 從已連線的 </a:t>
            </a:r>
            <a:r>
              <a:rPr lang="en-US" altLang="zh-TW" dirty="0"/>
              <a:t>domain network </a:t>
            </a:r>
            <a:r>
              <a:rPr lang="zh-TW" altLang="en-US" dirty="0"/>
              <a:t>移動到另一個 </a:t>
            </a:r>
            <a:r>
              <a:rPr lang="en-US" altLang="zh-TW" dirty="0"/>
              <a:t>domain network</a:t>
            </a:r>
            <a:r>
              <a:rPr lang="en-US" altLang="zh-TW" baseline="0" dirty="0"/>
              <a:t> </a:t>
            </a:r>
            <a:r>
              <a:rPr lang="zh-TW" altLang="en-US" baseline="0" dirty="0"/>
              <a:t>的時候。</a:t>
            </a:r>
            <a:endParaRPr lang="en-US" altLang="zh-TW" baseline="0" dirty="0"/>
          </a:p>
          <a:p>
            <a:endParaRPr lang="en-US" altLang="zh-TW" baseline="0" dirty="0"/>
          </a:p>
          <a:p>
            <a:r>
              <a:rPr lang="en-US" altLang="zh-TW" baseline="0" dirty="0"/>
              <a:t>Mobile IP </a:t>
            </a:r>
            <a:r>
              <a:rPr lang="zh-TW" altLang="en-US" baseline="0" dirty="0"/>
              <a:t>可以讓 </a:t>
            </a:r>
            <a:r>
              <a:rPr lang="en-US" altLang="zh-TW" baseline="0" dirty="0"/>
              <a:t>device </a:t>
            </a:r>
            <a:r>
              <a:rPr lang="zh-TW" altLang="en-US" baseline="0" dirty="0"/>
              <a:t>和 </a:t>
            </a:r>
            <a:r>
              <a:rPr lang="en-US" altLang="zh-TW" baseline="0" dirty="0"/>
              <a:t>service </a:t>
            </a:r>
            <a:r>
              <a:rPr lang="zh-TW" altLang="en-US" baseline="0" dirty="0"/>
              <a:t>之間保持溝通。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262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現在有很多 </a:t>
            </a:r>
            <a:r>
              <a:rPr lang="en-US" altLang="zh-TW" dirty="0"/>
              <a:t>paper </a:t>
            </a:r>
            <a:r>
              <a:rPr lang="zh-TW" altLang="en-US" dirty="0"/>
              <a:t>都會使用 </a:t>
            </a:r>
            <a:r>
              <a:rPr lang="en-US" altLang="zh-TW" dirty="0" err="1"/>
              <a:t>SDN</a:t>
            </a:r>
            <a:r>
              <a:rPr lang="zh-TW" altLang="en-US" dirty="0"/>
              <a:t> 去解決 </a:t>
            </a:r>
            <a:r>
              <a:rPr lang="en-US" altLang="zh-TW" dirty="0"/>
              <a:t>Mobile IP </a:t>
            </a:r>
            <a:r>
              <a:rPr lang="zh-TW" altLang="en-US" dirty="0"/>
              <a:t>的問題。</a:t>
            </a:r>
            <a:endParaRPr lang="en-US" altLang="zh-TW" dirty="0"/>
          </a:p>
          <a:p>
            <a:r>
              <a:rPr lang="zh-TW" altLang="en-US" dirty="0"/>
              <a:t>這裡的問題指的是三角路由，後面會再講這問題是什麼。</a:t>
            </a:r>
            <a:endParaRPr lang="en-US" altLang="zh-TW" dirty="0"/>
          </a:p>
          <a:p>
            <a:r>
              <a:rPr lang="zh-TW" altLang="en-US" dirty="0"/>
              <a:t>作者說現有的方法裡在解決這類的問題時，都只考慮了 </a:t>
            </a:r>
            <a:r>
              <a:rPr lang="en-US" altLang="zh-TW" dirty="0"/>
              <a:t>intra-domain route</a:t>
            </a:r>
            <a:r>
              <a:rPr lang="en-US" altLang="zh-TW" baseline="0" dirty="0"/>
              <a:t> </a:t>
            </a:r>
            <a:r>
              <a:rPr lang="zh-TW" altLang="en-US" baseline="0" dirty="0"/>
              <a:t>的優化，而比較少去探討 </a:t>
            </a:r>
            <a:r>
              <a:rPr lang="en-US" altLang="zh-TW" baseline="0" dirty="0"/>
              <a:t>inter-domain route</a:t>
            </a:r>
            <a:r>
              <a:rPr lang="zh-TW" altLang="en-US" baseline="0" dirty="0"/>
              <a:t> 。</a:t>
            </a:r>
            <a:endParaRPr lang="en-US" altLang="zh-TW" baseline="0" dirty="0"/>
          </a:p>
          <a:p>
            <a:r>
              <a:rPr lang="zh-TW" altLang="en-US" baseline="0" dirty="0"/>
              <a:t>所以這篇論文會提出一個基於 </a:t>
            </a:r>
            <a:r>
              <a:rPr lang="en-US" altLang="zh-TW" baseline="0" dirty="0" err="1"/>
              <a:t>SDN</a:t>
            </a:r>
            <a:r>
              <a:rPr lang="zh-TW" altLang="en-US" baseline="0" dirty="0"/>
              <a:t> 的架構解決三角路由的問題。</a:t>
            </a:r>
            <a:r>
              <a:rPr lang="en-US" altLang="zh-TW" baseline="0" dirty="0"/>
              <a:t> 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123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先看一下圖片</a:t>
            </a:r>
            <a:endParaRPr lang="en-US" altLang="zh-TW" dirty="0"/>
          </a:p>
          <a:p>
            <a:r>
              <a:rPr lang="zh-TW" altLang="en-US" dirty="0"/>
              <a:t>紅框內的 </a:t>
            </a:r>
            <a:r>
              <a:rPr lang="en-US" altLang="zh-TW" dirty="0"/>
              <a:t>domain network </a:t>
            </a:r>
            <a:r>
              <a:rPr lang="zh-TW" altLang="en-US" dirty="0"/>
              <a:t>路徑選擇就叫做 </a:t>
            </a:r>
            <a:r>
              <a:rPr lang="en-US" altLang="zh-TW" dirty="0"/>
              <a:t>intra-domain routing</a:t>
            </a:r>
          </a:p>
          <a:p>
            <a:r>
              <a:rPr lang="zh-TW" altLang="en-US" dirty="0"/>
              <a:t>籃框內考慮所有 </a:t>
            </a:r>
            <a:r>
              <a:rPr lang="en-US" altLang="zh-TW" dirty="0"/>
              <a:t>domain network </a:t>
            </a:r>
            <a:r>
              <a:rPr lang="zh-TW" altLang="en-US" dirty="0"/>
              <a:t>的路徑選擇就叫做 </a:t>
            </a:r>
            <a:r>
              <a:rPr lang="en-US" altLang="zh-TW" dirty="0"/>
              <a:t>inter-domain</a:t>
            </a:r>
            <a:r>
              <a:rPr lang="en-US" altLang="zh-TW" baseline="0" dirty="0"/>
              <a:t> routing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435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剛剛有提到一個 </a:t>
            </a:r>
            <a:r>
              <a:rPr lang="en-US" altLang="zh-TW" dirty="0"/>
              <a:t>Mobile IP</a:t>
            </a:r>
            <a:r>
              <a:rPr lang="en-US" altLang="zh-TW" baseline="0" dirty="0"/>
              <a:t> </a:t>
            </a:r>
            <a:r>
              <a:rPr lang="zh-TW" altLang="en-US" baseline="0" dirty="0"/>
              <a:t>在三角路由問題。</a:t>
            </a:r>
            <a:endParaRPr lang="en-US" altLang="zh-TW" baseline="0" dirty="0"/>
          </a:p>
          <a:p>
            <a:r>
              <a:rPr lang="zh-TW" altLang="en-US" baseline="0" dirty="0"/>
              <a:t>這個問題是在移動裝置切換連線的 </a:t>
            </a:r>
            <a:r>
              <a:rPr lang="en-US" altLang="zh-TW" baseline="0" dirty="0"/>
              <a:t>domain network </a:t>
            </a:r>
            <a:r>
              <a:rPr lang="zh-TW" altLang="en-US" baseline="0" dirty="0"/>
              <a:t>時會產生的網路效率問題。</a:t>
            </a:r>
            <a:endParaRPr lang="en-US" altLang="zh-TW" baseline="0" dirty="0"/>
          </a:p>
          <a:p>
            <a:r>
              <a:rPr lang="zh-TW" altLang="en-US" baseline="0" dirty="0"/>
              <a:t>藍色區塊是一個 </a:t>
            </a:r>
            <a:r>
              <a:rPr lang="en-US" altLang="zh-TW" baseline="0" dirty="0"/>
              <a:t>domain</a:t>
            </a:r>
            <a:r>
              <a:rPr lang="zh-TW" altLang="en-US" baseline="0" dirty="0"/>
              <a:t> </a:t>
            </a:r>
            <a:r>
              <a:rPr lang="en-US" altLang="zh-TW" baseline="0" dirty="0"/>
              <a:t>network</a:t>
            </a:r>
            <a:r>
              <a:rPr lang="zh-TW" altLang="en-US" baseline="0" dirty="0"/>
              <a:t>，他們之間會互相連接</a:t>
            </a:r>
            <a:endParaRPr lang="en-US" altLang="zh-TW" baseline="0" dirty="0"/>
          </a:p>
          <a:p>
            <a:r>
              <a:rPr lang="en-US" altLang="zh-TW" baseline="0" dirty="0"/>
              <a:t>Domain network </a:t>
            </a:r>
            <a:r>
              <a:rPr lang="zh-TW" altLang="en-US" baseline="0" dirty="0"/>
              <a:t>裡面會布置 </a:t>
            </a:r>
            <a:r>
              <a:rPr lang="en-US" altLang="zh-TW" baseline="0" dirty="0"/>
              <a:t>controller </a:t>
            </a:r>
            <a:r>
              <a:rPr lang="zh-TW" altLang="en-US" baseline="0" dirty="0"/>
              <a:t>和 </a:t>
            </a:r>
            <a:r>
              <a:rPr lang="en-US" altLang="zh-TW" baseline="0" dirty="0" err="1"/>
              <a:t>openflow</a:t>
            </a:r>
            <a:r>
              <a:rPr lang="en-US" altLang="zh-TW" baseline="0" dirty="0"/>
              <a:t>-enable switch</a:t>
            </a:r>
          </a:p>
          <a:p>
            <a:r>
              <a:rPr lang="en-US" altLang="zh-TW" baseline="0" dirty="0" err="1"/>
              <a:t>DomainC</a:t>
            </a:r>
            <a:r>
              <a:rPr lang="en-US" altLang="zh-TW" baseline="0" dirty="0"/>
              <a:t> </a:t>
            </a:r>
            <a:r>
              <a:rPr lang="zh-TW" altLang="en-US" baseline="0" dirty="0"/>
              <a:t>和 </a:t>
            </a:r>
            <a:r>
              <a:rPr lang="en-US" altLang="zh-TW" baseline="0" dirty="0" err="1"/>
              <a:t>DomainS</a:t>
            </a:r>
            <a:r>
              <a:rPr lang="en-US" altLang="zh-TW" baseline="0" dirty="0"/>
              <a:t> </a:t>
            </a:r>
            <a:r>
              <a:rPr lang="zh-TW" altLang="en-US" baseline="0" dirty="0"/>
              <a:t>的附近有兩個 </a:t>
            </a:r>
            <a:r>
              <a:rPr lang="en-US" altLang="zh-TW" baseline="0" dirty="0"/>
              <a:t>Node</a:t>
            </a:r>
            <a:r>
              <a:rPr lang="zh-TW" altLang="en-US" baseline="0" dirty="0"/>
              <a:t>，</a:t>
            </a:r>
            <a:r>
              <a:rPr lang="en-US" altLang="zh-TW" sz="1200" dirty="0"/>
              <a:t>Correspondent Node </a:t>
            </a:r>
            <a:r>
              <a:rPr lang="zh-TW" altLang="en-US" sz="1200" dirty="0"/>
              <a:t>和 </a:t>
            </a:r>
            <a:r>
              <a:rPr lang="en-US" altLang="zh-TW" sz="1200" dirty="0"/>
              <a:t>Mobile Node</a:t>
            </a:r>
          </a:p>
          <a:p>
            <a:r>
              <a:rPr lang="zh-TW" altLang="en-US" sz="1200" dirty="0"/>
              <a:t>這個情境就是 </a:t>
            </a:r>
            <a:r>
              <a:rPr lang="en-US" altLang="zh-TW" sz="1200" dirty="0"/>
              <a:t>CN</a:t>
            </a:r>
            <a:r>
              <a:rPr lang="zh-TW" altLang="en-US" sz="1200" dirty="0"/>
              <a:t> 會和 </a:t>
            </a:r>
            <a:r>
              <a:rPr lang="en-US" altLang="zh-TW" sz="1200" dirty="0"/>
              <a:t>MN</a:t>
            </a:r>
            <a:r>
              <a:rPr lang="en-US" altLang="zh-TW" sz="1200" baseline="0" dirty="0"/>
              <a:t> </a:t>
            </a:r>
            <a:r>
              <a:rPr lang="zh-TW" altLang="en-US" sz="1200" baseline="0" dirty="0"/>
              <a:t>互相溝通，並且在溝通的期間 </a:t>
            </a:r>
            <a:r>
              <a:rPr lang="en-US" altLang="zh-TW" sz="1200" baseline="0" dirty="0"/>
              <a:t>MN</a:t>
            </a:r>
            <a:r>
              <a:rPr lang="zh-TW" altLang="en-US" sz="1200" baseline="0" dirty="0"/>
              <a:t> 會從 </a:t>
            </a:r>
            <a:r>
              <a:rPr lang="en-US" altLang="zh-TW" sz="1200" baseline="0" dirty="0" err="1"/>
              <a:t>DomainS</a:t>
            </a:r>
            <a:r>
              <a:rPr lang="en-US" altLang="zh-TW" sz="1200" baseline="0" dirty="0"/>
              <a:t> </a:t>
            </a:r>
            <a:r>
              <a:rPr lang="zh-TW" altLang="en-US" sz="1200" baseline="0" dirty="0"/>
              <a:t>移動到 </a:t>
            </a:r>
            <a:r>
              <a:rPr lang="en-US" altLang="zh-TW" sz="1200" baseline="0" dirty="0" err="1"/>
              <a:t>DomainD</a:t>
            </a:r>
            <a:r>
              <a:rPr lang="zh-TW" altLang="en-US" sz="1200" baseline="0" dirty="0"/>
              <a:t>。</a:t>
            </a:r>
            <a:endParaRPr lang="en-US" altLang="zh-TW" sz="1200" dirty="0"/>
          </a:p>
          <a:p>
            <a:r>
              <a:rPr lang="zh-TW" altLang="en-US" sz="1200" dirty="0"/>
              <a:t>這張圖有少畫一些部份是其實 </a:t>
            </a:r>
            <a:r>
              <a:rPr lang="en-US" altLang="zh-TW" sz="1200" dirty="0"/>
              <a:t>MN</a:t>
            </a:r>
            <a:r>
              <a:rPr lang="zh-TW" altLang="en-US" sz="1200" dirty="0"/>
              <a:t> 並不會和 </a:t>
            </a:r>
            <a:r>
              <a:rPr lang="en-US" altLang="zh-TW" sz="1200" dirty="0"/>
              <a:t>CN</a:t>
            </a:r>
            <a:r>
              <a:rPr lang="zh-TW" altLang="en-US" sz="1200" dirty="0"/>
              <a:t> 直接做溝通，而是會先在 </a:t>
            </a:r>
            <a:r>
              <a:rPr lang="en-US" altLang="zh-TW" sz="1200" dirty="0" err="1"/>
              <a:t>domainS</a:t>
            </a:r>
            <a:r>
              <a:rPr lang="zh-TW" altLang="en-US" sz="1200" dirty="0"/>
              <a:t> 中和 </a:t>
            </a:r>
            <a:r>
              <a:rPr lang="en-US" altLang="zh-TW" sz="1200" dirty="0"/>
              <a:t>Home agent </a:t>
            </a:r>
            <a:r>
              <a:rPr lang="zh-TW" altLang="en-US" sz="1200" dirty="0"/>
              <a:t>連線</a:t>
            </a:r>
            <a:endParaRPr lang="en-US" altLang="zh-TW" sz="1200" dirty="0"/>
          </a:p>
          <a:p>
            <a:r>
              <a:rPr lang="en-US" altLang="zh-TW" sz="1200" dirty="0"/>
              <a:t>Home</a:t>
            </a:r>
            <a:r>
              <a:rPr lang="en-US" altLang="zh-TW" sz="1200" baseline="0" dirty="0"/>
              <a:t> agent </a:t>
            </a:r>
            <a:r>
              <a:rPr lang="zh-TW" altLang="en-US" sz="1200" baseline="0" dirty="0"/>
              <a:t>會負責和 </a:t>
            </a:r>
            <a:r>
              <a:rPr lang="en-US" altLang="zh-TW" sz="1200" baseline="0" dirty="0"/>
              <a:t>CN</a:t>
            </a:r>
            <a:r>
              <a:rPr lang="zh-TW" altLang="en-US" sz="1200" baseline="0" dirty="0"/>
              <a:t> 做溝通，接著 </a:t>
            </a:r>
            <a:r>
              <a:rPr lang="en-US" altLang="zh-TW" sz="1200" baseline="0" dirty="0"/>
              <a:t>MN</a:t>
            </a:r>
            <a:r>
              <a:rPr lang="zh-TW" altLang="en-US" sz="1200" baseline="0" dirty="0"/>
              <a:t> 移動到 </a:t>
            </a:r>
            <a:r>
              <a:rPr lang="en-US" altLang="zh-TW" sz="1200" baseline="0" dirty="0"/>
              <a:t>Domain D </a:t>
            </a:r>
            <a:r>
              <a:rPr lang="zh-TW" altLang="en-US" sz="1200" baseline="0" dirty="0"/>
              <a:t>的時候，則會和 </a:t>
            </a:r>
            <a:r>
              <a:rPr lang="en-US" altLang="zh-TW" sz="1200" baseline="0" dirty="0"/>
              <a:t>Foreign </a:t>
            </a:r>
            <a:r>
              <a:rPr lang="en-US" altLang="zh-TW" sz="1200" baseline="0" dirty="0" err="1"/>
              <a:t>Agent1</a:t>
            </a:r>
            <a:r>
              <a:rPr lang="en-US" altLang="zh-TW" sz="1200" baseline="0" dirty="0"/>
              <a:t> </a:t>
            </a:r>
            <a:r>
              <a:rPr lang="zh-TW" altLang="en-US" sz="1200" baseline="0" dirty="0"/>
              <a:t>進行連線</a:t>
            </a:r>
            <a:endParaRPr lang="en-US" altLang="zh-TW" sz="1200" baseline="0" dirty="0"/>
          </a:p>
          <a:p>
            <a:r>
              <a:rPr lang="zh-TW" altLang="en-US" sz="1200" baseline="0" dirty="0"/>
              <a:t>可是這時候 </a:t>
            </a:r>
            <a:r>
              <a:rPr lang="en-US" altLang="zh-TW" sz="1200" baseline="0" dirty="0"/>
              <a:t>CN</a:t>
            </a:r>
            <a:r>
              <a:rPr lang="zh-TW" altLang="en-US" sz="1200" baseline="0" dirty="0"/>
              <a:t> 一樣會傳送資訊到 </a:t>
            </a:r>
            <a:r>
              <a:rPr lang="en-US" altLang="zh-TW" sz="1200" baseline="0" dirty="0"/>
              <a:t>Home Agent </a:t>
            </a:r>
            <a:r>
              <a:rPr lang="zh-TW" altLang="en-US" sz="1200" baseline="0" dirty="0"/>
              <a:t>裡，不過這時就會由 </a:t>
            </a:r>
            <a:r>
              <a:rPr lang="en-US" altLang="zh-TW" sz="1200" baseline="0" dirty="0"/>
              <a:t>Home agent </a:t>
            </a:r>
            <a:r>
              <a:rPr lang="zh-TW" altLang="en-US" sz="1200" baseline="0" dirty="0"/>
              <a:t>負責轉發到 </a:t>
            </a:r>
            <a:r>
              <a:rPr lang="en-US" altLang="zh-TW" sz="1200" baseline="0" dirty="0"/>
              <a:t>Foreign </a:t>
            </a:r>
            <a:r>
              <a:rPr lang="en-US" altLang="zh-TW" sz="1200" baseline="0" dirty="0" err="1"/>
              <a:t>Agent1</a:t>
            </a:r>
            <a:r>
              <a:rPr lang="en-US" altLang="zh-TW" sz="1200" baseline="0" dirty="0"/>
              <a:t> </a:t>
            </a:r>
            <a:r>
              <a:rPr lang="zh-TW" altLang="en-US" sz="1200" baseline="0" dirty="0"/>
              <a:t>。</a:t>
            </a:r>
            <a:endParaRPr lang="en-US" altLang="zh-TW" sz="1200" baseline="0" dirty="0"/>
          </a:p>
          <a:p>
            <a:r>
              <a:rPr lang="zh-TW" altLang="en-US" sz="1200" baseline="0" dirty="0"/>
              <a:t>所以 </a:t>
            </a:r>
            <a:r>
              <a:rPr lang="en-US" altLang="zh-TW" sz="1200" baseline="0" dirty="0"/>
              <a:t>MN</a:t>
            </a:r>
            <a:r>
              <a:rPr lang="zh-TW" altLang="en-US" sz="1200" baseline="0" dirty="0"/>
              <a:t> 還是能收到 </a:t>
            </a:r>
            <a:r>
              <a:rPr lang="en-US" altLang="zh-TW" sz="1200" baseline="0" dirty="0"/>
              <a:t>CN</a:t>
            </a:r>
            <a:r>
              <a:rPr lang="zh-TW" altLang="en-US" sz="1200" baseline="0" dirty="0"/>
              <a:t> 傳回來的訊息，不過這樣傳送的效率就會比較差。</a:t>
            </a:r>
            <a:endParaRPr lang="en-US" altLang="zh-TW" sz="1200" baseline="0" dirty="0"/>
          </a:p>
          <a:p>
            <a:endParaRPr lang="en-US" altLang="zh-TW" sz="1200" baseline="0" dirty="0"/>
          </a:p>
          <a:p>
            <a:r>
              <a:rPr lang="zh-TW" altLang="en-US" sz="1200" baseline="0" dirty="0"/>
              <a:t>比較極端的情況。</a:t>
            </a:r>
            <a:r>
              <a:rPr lang="en-US" altLang="zh-TW" sz="1200" baseline="0" dirty="0"/>
              <a:t> </a:t>
            </a:r>
            <a:endParaRPr lang="en-US" altLang="zh-TW" sz="1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6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738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7385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1177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先執行 </a:t>
            </a:r>
            <a:r>
              <a:rPr lang="en-US" altLang="zh-TW" dirty="0"/>
              <a:t>inter-domain routes </a:t>
            </a:r>
            <a:r>
              <a:rPr lang="zh-TW" altLang="en-US" dirty="0"/>
              <a:t>找出所有路徑的上的 </a:t>
            </a:r>
            <a:r>
              <a:rPr lang="en-US" altLang="zh-TW" dirty="0"/>
              <a:t>controller</a:t>
            </a:r>
            <a:r>
              <a:rPr lang="zh-TW" altLang="en-US" dirty="0"/>
              <a:t>，找到 </a:t>
            </a:r>
            <a:r>
              <a:rPr lang="en-US" altLang="zh-TW" dirty="0" err="1"/>
              <a:t>Dd</a:t>
            </a:r>
            <a:r>
              <a:rPr lang="zh-TW" altLang="en-US" dirty="0"/>
              <a:t>、</a:t>
            </a:r>
            <a:r>
              <a:rPr lang="en-US" altLang="zh-TW" dirty="0" err="1"/>
              <a:t>Dp1</a:t>
            </a:r>
            <a:r>
              <a:rPr lang="zh-TW" altLang="en-US" dirty="0"/>
              <a:t>、</a:t>
            </a:r>
            <a:r>
              <a:rPr lang="en-US" altLang="zh-TW" dirty="0"/>
              <a:t>Dc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接著這三個 </a:t>
            </a:r>
            <a:r>
              <a:rPr lang="en-US" altLang="zh-TW" dirty="0"/>
              <a:t>controller </a:t>
            </a:r>
            <a:r>
              <a:rPr lang="zh-TW" altLang="en-US" dirty="0"/>
              <a:t>就會執行 </a:t>
            </a:r>
            <a:r>
              <a:rPr lang="en-US" altLang="zh-TW" dirty="0"/>
              <a:t>intra</a:t>
            </a:r>
            <a:r>
              <a:rPr lang="en-US" altLang="zh-TW" baseline="0" dirty="0"/>
              <a:t>-domain-routes </a:t>
            </a:r>
            <a:r>
              <a:rPr lang="zh-TW" altLang="en-US" baseline="0" dirty="0"/>
              <a:t>找出路徑上的所有 </a:t>
            </a:r>
            <a:r>
              <a:rPr lang="en-US" altLang="zh-TW" baseline="0" dirty="0"/>
              <a:t>switch</a:t>
            </a:r>
            <a:r>
              <a:rPr lang="zh-TW" altLang="en-US" baseline="0" dirty="0"/>
              <a:t> 並新增 </a:t>
            </a:r>
            <a:r>
              <a:rPr lang="en-US" altLang="zh-TW" baseline="0" dirty="0"/>
              <a:t>flow entry</a:t>
            </a:r>
            <a:r>
              <a:rPr lang="zh-TW" altLang="en-US" baseline="0" dirty="0"/>
              <a:t>。</a:t>
            </a:r>
            <a:endParaRPr lang="en-US" altLang="zh-TW" baseline="0" dirty="0"/>
          </a:p>
          <a:p>
            <a:endParaRPr lang="en-US" altLang="zh-TW" baseline="0" dirty="0"/>
          </a:p>
          <a:p>
            <a:r>
              <a:rPr lang="zh-TW" altLang="en-US" dirty="0"/>
              <a:t>這個 </a:t>
            </a:r>
            <a:r>
              <a:rPr lang="en-US" altLang="zh-TW" dirty="0"/>
              <a:t>entry</a:t>
            </a:r>
            <a:r>
              <a:rPr lang="zh-TW" altLang="en-US" dirty="0"/>
              <a:t> 要做的事情就是修改封包中的要送到 </a:t>
            </a:r>
            <a:r>
              <a:rPr lang="en-US" altLang="zh-TW" dirty="0"/>
              <a:t>domain S</a:t>
            </a:r>
            <a:r>
              <a:rPr lang="zh-TW" altLang="en-US" dirty="0"/>
              <a:t> 的 </a:t>
            </a:r>
            <a:r>
              <a:rPr lang="en-US" altLang="zh-TW" dirty="0"/>
              <a:t>source</a:t>
            </a:r>
            <a:r>
              <a:rPr lang="en-US" altLang="zh-TW" baseline="0" dirty="0"/>
              <a:t> </a:t>
            </a:r>
            <a:r>
              <a:rPr lang="en-US" altLang="zh-TW" baseline="0" dirty="0" err="1"/>
              <a:t>ip</a:t>
            </a:r>
            <a:r>
              <a:rPr lang="en-US" altLang="zh-TW" baseline="0" dirty="0"/>
              <a:t> </a:t>
            </a:r>
            <a:r>
              <a:rPr lang="zh-TW" altLang="en-US" baseline="0" dirty="0"/>
              <a:t>和 </a:t>
            </a:r>
            <a:r>
              <a:rPr lang="en-US" altLang="zh-TW" baseline="0" dirty="0"/>
              <a:t>destination </a:t>
            </a:r>
            <a:r>
              <a:rPr lang="en-US" altLang="zh-TW" baseline="0" dirty="0" err="1"/>
              <a:t>ip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633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2017/2/15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118" y="1052736"/>
            <a:ext cx="8785225" cy="1944687"/>
          </a:xfrm>
        </p:spPr>
        <p:txBody>
          <a:bodyPr/>
          <a:lstStyle/>
          <a:p>
            <a:r>
              <a:rPr lang="en-US" altLang="zh-TW" sz="2800" b="1" i="0" dirty="0"/>
              <a:t>A Proposal of </a:t>
            </a:r>
            <a:r>
              <a:rPr lang="en-US" altLang="zh-TW" sz="2800" b="1" i="0" dirty="0" err="1"/>
              <a:t>SDN</a:t>
            </a:r>
            <a:r>
              <a:rPr lang="en-US" altLang="zh-TW" sz="2800" b="1" i="0" dirty="0"/>
              <a:t> Based Mobility Management in Multiple Domain Networks</a:t>
            </a:r>
            <a:endParaRPr lang="zh-TW" altLang="zh-TW" sz="2800" i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429000"/>
            <a:ext cx="6444716" cy="2160588"/>
          </a:xfrm>
        </p:spPr>
        <p:txBody>
          <a:bodyPr/>
          <a:lstStyle/>
          <a:p>
            <a:pPr algn="l"/>
            <a:r>
              <a:rPr lang="en-US" altLang="zh-TW" sz="1800" dirty="0"/>
              <a:t>Author: 	</a:t>
            </a:r>
            <a:r>
              <a:rPr lang="pt-BR" altLang="zh-TW" sz="1800" dirty="0"/>
              <a:t>Misumi Hata, Satoru Izumi, Toru Abe, and Takuo Suganuma</a:t>
            </a:r>
            <a:endParaRPr lang="en-US" altLang="zh-TW" sz="1800" dirty="0"/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Publisher/Conference: </a:t>
            </a:r>
            <a:r>
              <a:rPr lang="en-US" altLang="zh-TW" sz="1800" dirty="0"/>
              <a:t>The 18th (</a:t>
            </a:r>
            <a:r>
              <a:rPr lang="en-US" altLang="zh-TW" sz="1800" dirty="0" err="1"/>
              <a:t>APNOMS</a:t>
            </a:r>
            <a:r>
              <a:rPr lang="en-US" altLang="zh-TW" sz="1800" dirty="0"/>
              <a:t>) 2016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</a:t>
            </a:r>
            <a:r>
              <a:rPr lang="en-US" altLang="zh-TW" sz="1800" dirty="0"/>
              <a:t>Cheng-Feng </a:t>
            </a:r>
            <a:r>
              <a:rPr lang="en-US" altLang="zh-TW" sz="1800" dirty="0" err="1"/>
              <a:t>Ke</a:t>
            </a:r>
            <a:endParaRPr lang="en-US" altLang="zh-TW" sz="1800" dirty="0"/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2017/02/15</a:t>
            </a:r>
            <a:endParaRPr kumimoji="0" lang="en-US" altLang="zh-TW" sz="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00200" y="6016625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Experimentation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1" y="2240868"/>
            <a:ext cx="4392488" cy="16669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742" y="1783623"/>
            <a:ext cx="434451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1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400" dirty="0"/>
              <a:t>Mobile IP is a standardized mobility management technology and is widely used.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This is a communication protocol to enable a mobile device to keep continuous IP services when its user moved to other domain networks by maintaining permanent IP address.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595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400" dirty="0"/>
              <a:t>Some papers show approaches to apply Software Defined Network (</a:t>
            </a:r>
            <a:r>
              <a:rPr lang="en-US" altLang="zh-TW" sz="2400" dirty="0" err="1"/>
              <a:t>SDN</a:t>
            </a:r>
            <a:r>
              <a:rPr lang="en-US" altLang="zh-TW" sz="2400" dirty="0"/>
              <a:t>) to mobility management in order to solve the problem of Mobile IP.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The existing approaches focus on intra-domain route optimization. Hence, effective mobility management that supports inter-domain handover has not been realized.</a:t>
            </a:r>
          </a:p>
          <a:p>
            <a:endParaRPr lang="en-US" altLang="zh-TW" sz="2400" dirty="0"/>
          </a:p>
          <a:p>
            <a:r>
              <a:rPr lang="en-US" altLang="zh-TW" sz="2400" dirty="0"/>
              <a:t>In this research, we propose </a:t>
            </a:r>
            <a:r>
              <a:rPr lang="en-US" altLang="zh-TW" sz="2400" dirty="0" err="1"/>
              <a:t>SDN</a:t>
            </a:r>
            <a:r>
              <a:rPr lang="en-US" altLang="zh-TW" sz="2400" dirty="0"/>
              <a:t> based mobility management architecture for multiple domain networks.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25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400" b="1" dirty="0">
                <a:solidFill>
                  <a:srgbClr val="E64D3B"/>
                </a:solidFill>
              </a:rPr>
              <a:t>Intra-domain routing</a:t>
            </a:r>
          </a:p>
          <a:p>
            <a:r>
              <a:rPr lang="en-US" altLang="zh-TW" sz="2400" b="1" dirty="0">
                <a:solidFill>
                  <a:srgbClr val="2A7FB8"/>
                </a:solidFill>
              </a:rPr>
              <a:t>Inter-domain routing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787" y="2524783"/>
            <a:ext cx="5612625" cy="34188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55676" y="2420888"/>
            <a:ext cx="2954423" cy="181330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47664" y="2368941"/>
            <a:ext cx="6300700" cy="3724355"/>
          </a:xfrm>
          <a:prstGeom prst="rect">
            <a:avLst/>
          </a:prstGeom>
          <a:noFill/>
          <a:ln w="57150">
            <a:solidFill>
              <a:srgbClr val="2A7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29731" y="2472835"/>
            <a:ext cx="2770261" cy="1676245"/>
          </a:xfrm>
          <a:prstGeom prst="rect">
            <a:avLst/>
          </a:prstGeom>
          <a:noFill/>
          <a:ln w="57150">
            <a:solidFill>
              <a:srgbClr val="E64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10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400" dirty="0"/>
              <a:t>Triangle routing problem</a:t>
            </a:r>
          </a:p>
          <a:p>
            <a:endParaRPr lang="en-US" altLang="zh-TW" sz="2400" dirty="0"/>
          </a:p>
          <a:p>
            <a:r>
              <a:rPr lang="en-US" altLang="zh-TW" sz="1800" dirty="0"/>
              <a:t>CN - Correspondent Node </a:t>
            </a:r>
          </a:p>
          <a:p>
            <a:r>
              <a:rPr lang="en-US" altLang="zh-TW" sz="1800" dirty="0"/>
              <a:t>MN – Mobile Node </a:t>
            </a:r>
          </a:p>
          <a:p>
            <a:r>
              <a:rPr lang="en-US" altLang="zh-TW" sz="1800" dirty="0"/>
              <a:t>HA - Home Agent </a:t>
            </a:r>
          </a:p>
          <a:p>
            <a:r>
              <a:rPr lang="en-US" altLang="zh-TW" sz="1800" dirty="0"/>
              <a:t>FA - Foreign Agent</a:t>
            </a:r>
            <a:endParaRPr lang="zh-TW" altLang="en-US" sz="1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36" y="1841992"/>
            <a:ext cx="5212680" cy="4900121"/>
          </a:xfrm>
          <a:prstGeom prst="rect">
            <a:avLst/>
          </a:prstGeom>
        </p:spPr>
      </p:pic>
      <p:sp>
        <p:nvSpPr>
          <p:cNvPr id="8" name="內容版面配置區 6"/>
          <p:cNvSpPr txBox="1">
            <a:spLocks/>
          </p:cNvSpPr>
          <p:nvPr/>
        </p:nvSpPr>
        <p:spPr bwMode="auto">
          <a:xfrm>
            <a:off x="7164288" y="4101056"/>
            <a:ext cx="1155204" cy="41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HA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9" name="內容版面配置區 6"/>
          <p:cNvSpPr txBox="1">
            <a:spLocks/>
          </p:cNvSpPr>
          <p:nvPr/>
        </p:nvSpPr>
        <p:spPr bwMode="auto">
          <a:xfrm>
            <a:off x="5544108" y="6076967"/>
            <a:ext cx="1155204" cy="41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 err="1">
                <a:solidFill>
                  <a:srgbClr val="FF0000"/>
                </a:solidFill>
              </a:rPr>
              <a:t>FA1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0" name="內容版面配置區 6"/>
          <p:cNvSpPr txBox="1">
            <a:spLocks/>
          </p:cNvSpPr>
          <p:nvPr/>
        </p:nvSpPr>
        <p:spPr bwMode="auto">
          <a:xfrm>
            <a:off x="8060050" y="2555633"/>
            <a:ext cx="1155204" cy="41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 err="1">
                <a:solidFill>
                  <a:srgbClr val="FF0000"/>
                </a:solidFill>
              </a:rPr>
              <a:t>FA4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2" name="內容版面配置區 6"/>
          <p:cNvSpPr txBox="1">
            <a:spLocks/>
          </p:cNvSpPr>
          <p:nvPr/>
        </p:nvSpPr>
        <p:spPr bwMode="auto">
          <a:xfrm>
            <a:off x="3727827" y="4617132"/>
            <a:ext cx="1155204" cy="41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 err="1">
                <a:solidFill>
                  <a:srgbClr val="FF0000"/>
                </a:solidFill>
              </a:rPr>
              <a:t>FA2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3" name="內容版面配置區 6"/>
          <p:cNvSpPr txBox="1">
            <a:spLocks/>
          </p:cNvSpPr>
          <p:nvPr/>
        </p:nvSpPr>
        <p:spPr bwMode="auto">
          <a:xfrm>
            <a:off x="4197184" y="2772053"/>
            <a:ext cx="1155204" cy="41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 err="1">
                <a:solidFill>
                  <a:srgbClr val="FF0000"/>
                </a:solidFill>
              </a:rPr>
              <a:t>FA3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5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6313" y="1400584"/>
            <a:ext cx="5707573" cy="536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8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7103" y="1412875"/>
            <a:ext cx="4401097" cy="4842023"/>
          </a:xfrm>
          <a:prstGeom prst="rect">
            <a:avLst/>
          </a:prstGeom>
        </p:spPr>
      </p:pic>
      <p:sp>
        <p:nvSpPr>
          <p:cNvPr id="9" name="內容版面配置區 6"/>
          <p:cNvSpPr txBox="1">
            <a:spLocks/>
          </p:cNvSpPr>
          <p:nvPr/>
        </p:nvSpPr>
        <p:spPr bwMode="auto">
          <a:xfrm>
            <a:off x="762000" y="1412875"/>
            <a:ext cx="319793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2000" kern="0" dirty="0"/>
              <a:t>MAC address of MN : 13:24:35:46:57:68</a:t>
            </a:r>
          </a:p>
          <a:p>
            <a:pPr marL="0" indent="0">
              <a:buNone/>
            </a:pPr>
            <a:endParaRPr lang="en-US" altLang="zh-TW" sz="2000" kern="0" dirty="0"/>
          </a:p>
          <a:p>
            <a:r>
              <a:rPr lang="en-US" altLang="zh-TW" sz="2000" kern="0" dirty="0"/>
              <a:t>IP address which the MN was using in the prior domain: </a:t>
            </a:r>
            <a:r>
              <a:rPr lang="en-US" altLang="zh-TW" sz="2000" kern="0" dirty="0" err="1"/>
              <a:t>fc00:2580:0300</a:t>
            </a:r>
            <a:r>
              <a:rPr lang="en-US" altLang="zh-TW" sz="2000" kern="0" dirty="0"/>
              <a:t>::</a:t>
            </a:r>
            <a:r>
              <a:rPr lang="en-US" altLang="zh-TW" sz="2000" kern="0" dirty="0" err="1"/>
              <a:t>ac33</a:t>
            </a:r>
            <a:r>
              <a:rPr lang="en-US" altLang="zh-TW" sz="2000" kern="0" dirty="0"/>
              <a:t>/64</a:t>
            </a:r>
          </a:p>
          <a:p>
            <a:endParaRPr lang="en-US" altLang="zh-TW" sz="2000" kern="0" dirty="0"/>
          </a:p>
          <a:p>
            <a:r>
              <a:rPr lang="en-US" altLang="zh-TW" sz="2000" kern="0" dirty="0"/>
              <a:t>IP address which the MN is using currently: </a:t>
            </a:r>
            <a:r>
              <a:rPr lang="en-US" altLang="zh-TW" sz="2000" kern="0" dirty="0" err="1"/>
              <a:t>2001:db0</a:t>
            </a:r>
            <a:r>
              <a:rPr lang="en-US" altLang="zh-TW" sz="2000" kern="0" dirty="0"/>
              <a:t>::</a:t>
            </a:r>
            <a:r>
              <a:rPr lang="en-US" altLang="zh-TW" sz="2000" kern="0" dirty="0" err="1"/>
              <a:t>200b:446a</a:t>
            </a:r>
            <a:r>
              <a:rPr lang="en-US" altLang="zh-TW" sz="2000" kern="0" dirty="0"/>
              <a:t>/64</a:t>
            </a:r>
            <a:endParaRPr lang="zh-TW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32595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335373"/>
            <a:ext cx="5616624" cy="54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5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9" name="內容版面配置區 6"/>
          <p:cNvSpPr txBox="1">
            <a:spLocks/>
          </p:cNvSpPr>
          <p:nvPr/>
        </p:nvSpPr>
        <p:spPr bwMode="auto">
          <a:xfrm>
            <a:off x="762000" y="1412875"/>
            <a:ext cx="319793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zh-TW" altLang="en-US" sz="2000" kern="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368" y="1346463"/>
            <a:ext cx="5837464" cy="5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6253"/>
      </p:ext>
    </p:extLst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84805</TotalTime>
  <Words>774</Words>
  <Application>Microsoft Office PowerPoint</Application>
  <PresentationFormat>如螢幕大小 (4:3)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新細明體</vt:lpstr>
      <vt:lpstr>標楷體</vt:lpstr>
      <vt:lpstr>Arial</vt:lpstr>
      <vt:lpstr>Arial Black</vt:lpstr>
      <vt:lpstr>Cambria</vt:lpstr>
      <vt:lpstr>Times New Roman</vt:lpstr>
      <vt:lpstr>Wingdings</vt:lpstr>
      <vt:lpstr>Studio</vt:lpstr>
      <vt:lpstr>A Proposal of SDN Based Mobility Management in Multiple Domain Networks</vt:lpstr>
      <vt:lpstr>Introduction</vt:lpstr>
      <vt:lpstr>Introduction</vt:lpstr>
      <vt:lpstr>Introduction</vt:lpstr>
      <vt:lpstr>Introduction</vt:lpstr>
      <vt:lpstr>Architecture</vt:lpstr>
      <vt:lpstr>Architecture</vt:lpstr>
      <vt:lpstr>Architecture</vt:lpstr>
      <vt:lpstr>Architecture</vt:lpstr>
      <vt:lpstr>Experimentation</vt:lpstr>
    </vt:vector>
  </TitlesOfParts>
  <Company>mediahome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ch943</cp:lastModifiedBy>
  <cp:revision>3248</cp:revision>
  <cp:lastPrinted>2013-07-22T14:09:02Z</cp:lastPrinted>
  <dcterms:created xsi:type="dcterms:W3CDTF">2004-07-16T19:12:18Z</dcterms:created>
  <dcterms:modified xsi:type="dcterms:W3CDTF">2017-02-15T01:42:41Z</dcterms:modified>
</cp:coreProperties>
</file>